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Lily Script One"/>
      <p:regular r:id="rId26"/>
    </p:embeddedFont>
    <p:embeddedFont>
      <p:font typeface="Karla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ilyScriptOne-regular.fntdata"/><Relationship Id="rId25" Type="http://schemas.openxmlformats.org/officeDocument/2006/relationships/slide" Target="slides/slide21.xml"/><Relationship Id="rId28" Type="http://schemas.openxmlformats.org/officeDocument/2006/relationships/font" Target="fonts/Karla-bold.fntdata"/><Relationship Id="rId27" Type="http://schemas.openxmlformats.org/officeDocument/2006/relationships/font" Target="fonts/Karl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Karla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Karla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1" type="body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3" name="Google Shape;63;p11"/>
          <p:cNvSpPr txBox="1"/>
          <p:nvPr>
            <p:ph idx="2" type="body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5" name="Google Shape;65;p11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77" name="Google Shape;77;p13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78" name="Google Shape;78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85" name="Google Shape;85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▸"/>
              <a:defRPr/>
            </a:lvl1pPr>
            <a:lvl2pPr indent="-355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▹"/>
              <a:defRPr/>
            </a:lvl2pPr>
            <a:lvl3pPr indent="-355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▹"/>
              <a:defRPr/>
            </a:lvl3pPr>
            <a:lvl4pPr indent="-355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/>
            </a:lvl4pPr>
            <a:lvl5pPr indent="-355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/>
            </a:lvl5pPr>
            <a:lvl6pPr indent="-355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/>
            </a:lvl6pPr>
            <a:lvl7pPr indent="-355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/>
            </a:lvl7pPr>
            <a:lvl8pPr indent="-355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/>
            </a:lvl8pPr>
            <a:lvl9pPr indent="-355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g chiếu thanh chia 1">
  <p:cSld name="Trang chiếu thanh chia 1">
    <p:bg>
      <p:bgPr>
        <a:solidFill>
          <a:srgbClr val="F2F2F2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>
            <p:ph idx="2" type="pic"/>
          </p:nvPr>
        </p:nvSpPr>
        <p:spPr>
          <a:xfrm>
            <a:off x="0" y="1"/>
            <a:ext cx="7335441" cy="4778513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25" name="Google Shape;25;p5"/>
          <p:cNvSpPr txBox="1"/>
          <p:nvPr>
            <p:ph type="ctrTitle"/>
          </p:nvPr>
        </p:nvSpPr>
        <p:spPr>
          <a:xfrm>
            <a:off x="4676775" y="1653594"/>
            <a:ext cx="4467225" cy="14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0000" lIns="180000" spcFirstLastPara="1" rIns="252000" wrap="square" tIns="180000">
            <a:noAutofit/>
          </a:bodyPr>
          <a:lstStyle>
            <a:lvl1pPr lv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000"/>
              <a:buFont typeface="Calibri"/>
              <a:buNone/>
              <a:defRPr b="1" sz="3000">
                <a:solidFill>
                  <a:srgbClr val="0070C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676775" y="3111645"/>
            <a:ext cx="4467225" cy="825424"/>
          </a:xfrm>
          <a:prstGeom prst="rect">
            <a:avLst/>
          </a:prstGeom>
          <a:solidFill>
            <a:srgbClr val="0070C0">
              <a:alpha val="80000"/>
            </a:srgbClr>
          </a:solidFill>
          <a:ln>
            <a:noFill/>
          </a:ln>
        </p:spPr>
        <p:txBody>
          <a:bodyPr anchorCtr="0" anchor="t" bIns="180000" lIns="180000" spcFirstLastPara="1" rIns="252000" wrap="square" tIns="1800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sz="1350">
                <a:solidFill>
                  <a:schemeClr val="lt1"/>
                </a:solidFill>
              </a:defRPr>
            </a:lvl1pPr>
            <a:lvl2pPr indent="-228600" lvl="1" marL="914400" algn="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sz="1350">
                <a:solidFill>
                  <a:schemeClr val="lt1"/>
                </a:solidFill>
              </a:defRPr>
            </a:lvl2pPr>
            <a:lvl3pPr indent="-228600" lvl="2" marL="1371600" algn="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sz="1350">
                <a:solidFill>
                  <a:schemeClr val="lt1"/>
                </a:solidFill>
              </a:defRPr>
            </a:lvl3pPr>
            <a:lvl4pPr indent="-228600" lvl="3" marL="1828800" algn="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sz="1350">
                <a:solidFill>
                  <a:schemeClr val="lt1"/>
                </a:solidFill>
              </a:defRPr>
            </a:lvl4pPr>
            <a:lvl5pPr indent="-228600" lvl="4" marL="2286000" algn="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sz="135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324000" y="4829865"/>
            <a:ext cx="4248000" cy="2212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/>
          <p:nvPr/>
        </p:nvSpPr>
        <p:spPr>
          <a:xfrm>
            <a:off x="7335441" y="3935837"/>
            <a:ext cx="1808559" cy="861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7335078" y="5102513"/>
            <a:ext cx="1484923" cy="40988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0" y="5102513"/>
            <a:ext cx="7335078" cy="409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5"/>
          <p:cNvSpPr/>
          <p:nvPr/>
        </p:nvSpPr>
        <p:spPr>
          <a:xfrm>
            <a:off x="8820000" y="5102513"/>
            <a:ext cx="324000" cy="4098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 + 1 column + imag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▸"/>
              <a:defRPr/>
            </a:lvl1pPr>
            <a:lvl2pPr indent="-355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▹"/>
              <a:defRPr/>
            </a:lvl2pPr>
            <a:lvl3pPr indent="-355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▹"/>
              <a:defRPr/>
            </a:lvl3pPr>
            <a:lvl4pPr indent="-355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/>
            </a:lvl4pPr>
            <a:lvl5pPr indent="-355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/>
            </a:lvl5pPr>
            <a:lvl6pPr indent="-355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/>
            </a:lvl6pPr>
            <a:lvl7pPr indent="-355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/>
            </a:lvl7pPr>
            <a:lvl8pPr indent="-355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  <a:defRPr/>
            </a:lvl8pPr>
            <a:lvl9pPr indent="-355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■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0" name="Google Shape;50;p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jpg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6F9FC"/>
            </a:gs>
            <a:gs pos="100000">
              <a:srgbClr val="F6F9FC"/>
            </a:gs>
          </a:gsLst>
          <a:lin ang="5400000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type="ctrTitle"/>
          </p:nvPr>
        </p:nvSpPr>
        <p:spPr>
          <a:xfrm>
            <a:off x="537567" y="721313"/>
            <a:ext cx="7896569" cy="201798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mes New Roman"/>
              <a:buNone/>
            </a:pP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Report Project</a:t>
            </a:r>
            <a:b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400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INTERNET CAFE MANAGEMENT SYSTEM</a:t>
            </a:r>
            <a:endParaRPr b="1" sz="4000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Google Shape;10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205" y="96670"/>
            <a:ext cx="838725" cy="43403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/>
          <p:nvPr/>
        </p:nvSpPr>
        <p:spPr>
          <a:xfrm>
            <a:off x="3067834" y="2739296"/>
            <a:ext cx="2836034" cy="1600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Supervisor: </a:t>
            </a:r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Mrs. Shreya Banerjee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Students: </a:t>
            </a:r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Nguyen Minh Man - 1831209008</a:t>
            </a:r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Nguyen Trung Hieu - 1531219004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Nguyen Tien Dat – 183120004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Nguyen Xuan Doanh - 1831209004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4" name="Google Shape;184;p26"/>
          <p:cNvSpPr txBox="1"/>
          <p:nvPr/>
        </p:nvSpPr>
        <p:spPr>
          <a:xfrm>
            <a:off x="0" y="381731"/>
            <a:ext cx="3349128" cy="251359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PHPMYADMIN INTERFACE</a:t>
            </a:r>
            <a:endParaRPr/>
          </a:p>
        </p:txBody>
      </p:sp>
      <p:pic>
        <p:nvPicPr>
          <p:cNvPr id="185" name="Google Shape;18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5603" y="769167"/>
            <a:ext cx="7869747" cy="4070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2" name="Google Shape;192;p27"/>
          <p:cNvSpPr txBox="1"/>
          <p:nvPr/>
        </p:nvSpPr>
        <p:spPr>
          <a:xfrm>
            <a:off x="0" y="381731"/>
            <a:ext cx="3349128" cy="251359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PHPMYADMIN INTERFACE</a:t>
            </a:r>
            <a:endParaRPr/>
          </a:p>
        </p:txBody>
      </p:sp>
      <p:pic>
        <p:nvPicPr>
          <p:cNvPr id="193" name="Google Shape;19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3873" y="747253"/>
            <a:ext cx="7772400" cy="4020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AE5E7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628650" y="1640681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b="1" lang="en-US" sz="2000">
                <a:latin typeface="Times New Roman"/>
                <a:ea typeface="Times New Roman"/>
                <a:cs typeface="Times New Roman"/>
                <a:sym typeface="Times New Roman"/>
              </a:rPr>
              <a:t>DESIGN HOME PAGE BILLING COFFEE WEB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b="1" lang="en-US" sz="2000">
                <a:latin typeface="Times New Roman"/>
                <a:ea typeface="Times New Roman"/>
                <a:cs typeface="Times New Roman"/>
                <a:sym typeface="Times New Roman"/>
              </a:rPr>
              <a:t>DESIGN INTERNET CAFE MANAGEMENT SYSTEM</a:t>
            </a:r>
            <a:endParaRPr/>
          </a:p>
        </p:txBody>
      </p:sp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1" name="Google Shape;201;p28"/>
          <p:cNvSpPr txBox="1"/>
          <p:nvPr/>
        </p:nvSpPr>
        <p:spPr>
          <a:xfrm>
            <a:off x="0" y="698655"/>
            <a:ext cx="4428781" cy="251359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WEB WITH PHP</a:t>
            </a:r>
            <a:endParaRPr/>
          </a:p>
        </p:txBody>
      </p:sp>
      <p:pic>
        <p:nvPicPr>
          <p:cNvPr id="202" name="Google Shape;20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7 XU HƯỚNG THIẾT KẾ WEBSITE DOANH NGHIỆP NỔI BẬT NĂM 2020 | CO-WELL Asia" id="203" name="Google Shape;20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13065" y="2800203"/>
            <a:ext cx="4344885" cy="2172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9" name="Google Shape;209;p29"/>
          <p:cNvSpPr txBox="1"/>
          <p:nvPr/>
        </p:nvSpPr>
        <p:spPr>
          <a:xfrm>
            <a:off x="-1" y="354815"/>
            <a:ext cx="5927075" cy="251359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HOME PAGE BILLING COFFEE WEB</a:t>
            </a:r>
            <a:endParaRPr/>
          </a:p>
        </p:txBody>
      </p:sp>
      <p:pic>
        <p:nvPicPr>
          <p:cNvPr id="210" name="Google Shape;21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1189" y="682364"/>
            <a:ext cx="8029214" cy="4158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30"/>
          <p:cNvSpPr txBox="1"/>
          <p:nvPr/>
        </p:nvSpPr>
        <p:spPr>
          <a:xfrm>
            <a:off x="-1" y="354815"/>
            <a:ext cx="5927075" cy="251359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HOME PAGE BILLING COFFEE WEB</a:t>
            </a:r>
            <a:endParaRPr/>
          </a:p>
        </p:txBody>
      </p:sp>
      <p:pic>
        <p:nvPicPr>
          <p:cNvPr id="218" name="Google Shape;21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7379" y="785311"/>
            <a:ext cx="7655442" cy="3981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5" name="Google Shape;225;p31"/>
          <p:cNvSpPr txBox="1"/>
          <p:nvPr/>
        </p:nvSpPr>
        <p:spPr>
          <a:xfrm>
            <a:off x="-1" y="354815"/>
            <a:ext cx="5927075" cy="251359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HOME PAGE BILLING COFFEE WEB</a:t>
            </a:r>
            <a:endParaRPr/>
          </a:p>
        </p:txBody>
      </p:sp>
      <p:pic>
        <p:nvPicPr>
          <p:cNvPr id="226" name="Google Shape;22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0756" y="711703"/>
            <a:ext cx="7874594" cy="405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3" name="Google Shape;233;p32"/>
          <p:cNvSpPr txBox="1"/>
          <p:nvPr/>
        </p:nvSpPr>
        <p:spPr>
          <a:xfrm>
            <a:off x="0" y="423233"/>
            <a:ext cx="4957590" cy="259812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LOGIN INTERFACE</a:t>
            </a:r>
            <a:endParaRPr b="1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4" name="Google Shape;23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1803" y="835302"/>
            <a:ext cx="7848600" cy="4082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1" name="Google Shape;241;p33"/>
          <p:cNvSpPr txBox="1"/>
          <p:nvPr/>
        </p:nvSpPr>
        <p:spPr>
          <a:xfrm>
            <a:off x="-1" y="427459"/>
            <a:ext cx="6337006" cy="251359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INTERNET CAFE MANAGEMENT SYSTEM</a:t>
            </a:r>
            <a:endParaRPr/>
          </a:p>
        </p:txBody>
      </p:sp>
      <p:pic>
        <p:nvPicPr>
          <p:cNvPr id="242" name="Google Shape;24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0299" y="868267"/>
            <a:ext cx="7985051" cy="3898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>
            <p:ph idx="12" type="sldNum"/>
          </p:nvPr>
        </p:nvSpPr>
        <p:spPr>
          <a:xfrm>
            <a:off x="8820000" y="4778513"/>
            <a:ext cx="324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ow to Display Code in WordPress Posts (2021 Guide)" id="249" name="Google Shape;24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9"/>
            <a:ext cx="7345943" cy="4902192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4"/>
          <p:cNvSpPr txBox="1"/>
          <p:nvPr/>
        </p:nvSpPr>
        <p:spPr>
          <a:xfrm>
            <a:off x="4676774" y="2451105"/>
            <a:ext cx="4467225" cy="9356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0000" lIns="180000" spcFirstLastPara="1" rIns="252000" wrap="square" tIns="180000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ASSIGN TEAM</a:t>
            </a:r>
            <a:endParaRPr/>
          </a:p>
        </p:txBody>
      </p:sp>
      <p:sp>
        <p:nvSpPr>
          <p:cNvPr id="251" name="Google Shape;251;p34"/>
          <p:cNvSpPr txBox="1"/>
          <p:nvPr/>
        </p:nvSpPr>
        <p:spPr>
          <a:xfrm>
            <a:off x="4676775" y="3381153"/>
            <a:ext cx="4467225" cy="555916"/>
          </a:xfrm>
          <a:prstGeom prst="rect">
            <a:avLst/>
          </a:prstGeom>
          <a:solidFill>
            <a:srgbClr val="0070C0">
              <a:alpha val="80000"/>
            </a:srgbClr>
          </a:solidFill>
          <a:ln>
            <a:noFill/>
          </a:ln>
        </p:spPr>
        <p:txBody>
          <a:bodyPr anchorCtr="0" anchor="t" bIns="180000" lIns="180000" spcFirstLastPara="1" rIns="252000" wrap="square" tIns="1800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Organization of work</a:t>
            </a:r>
            <a:endParaRPr b="1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2" name="Google Shape;252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"/>
          <p:cNvSpPr txBox="1"/>
          <p:nvPr>
            <p:ph type="title"/>
          </p:nvPr>
        </p:nvSpPr>
        <p:spPr>
          <a:xfrm>
            <a:off x="3526576" y="723014"/>
            <a:ext cx="2480819" cy="4128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-US" sz="2400">
                <a:latin typeface="Times New Roman"/>
                <a:ea typeface="Times New Roman"/>
                <a:cs typeface="Times New Roman"/>
                <a:sym typeface="Times New Roman"/>
              </a:rPr>
              <a:t>Assign Team</a:t>
            </a:r>
            <a:endParaRPr/>
          </a:p>
        </p:txBody>
      </p:sp>
      <p:sp>
        <p:nvSpPr>
          <p:cNvPr id="258" name="Google Shape;258;p35"/>
          <p:cNvSpPr txBox="1"/>
          <p:nvPr>
            <p:ph idx="1" type="body"/>
          </p:nvPr>
        </p:nvSpPr>
        <p:spPr>
          <a:xfrm>
            <a:off x="471020" y="1252943"/>
            <a:ext cx="8422300" cy="33142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the entire web interface using HTML/CSS: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685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Nguyen Minh Man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 design for website using MySQL/phpMyAdmin: 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685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Nguyen Tien Dat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 design and overall website using PHP/AJAX/JQUERY/JAVASCRIPT: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685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Nguyen Trung Hieu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685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Nguyen Xuan Doanh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1450" lvl="0" marL="2857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9" name="Google Shape;259;p3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p35"/>
          <p:cNvSpPr txBox="1"/>
          <p:nvPr/>
        </p:nvSpPr>
        <p:spPr>
          <a:xfrm>
            <a:off x="0" y="354815"/>
            <a:ext cx="4682170" cy="251113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CODING STANDARD AND ASSIGN TEAM</a:t>
            </a:r>
            <a:endParaRPr/>
          </a:p>
        </p:txBody>
      </p:sp>
      <p:pic>
        <p:nvPicPr>
          <p:cNvPr id="261" name="Google Shape;26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static.vecteezy.com/system/resources/thumbnails/003/595/290/small/work-delegation-manager-distribute-work-assignment-to-team-member-colleagues-assign-tasks-job-or-project-to-staff-responsibility-concept-businessman-manager-delegate-project-assignment-to-team-vector.jpg" id="262" name="Google Shape;262;p35"/>
          <p:cNvPicPr preferRelativeResize="0"/>
          <p:nvPr/>
        </p:nvPicPr>
        <p:blipFill rotWithShape="1">
          <a:blip r:embed="rId4">
            <a:alphaModFix/>
          </a:blip>
          <a:srcRect b="13849" l="-333" r="332" t="24709"/>
          <a:stretch/>
        </p:blipFill>
        <p:spPr>
          <a:xfrm>
            <a:off x="5286134" y="3230755"/>
            <a:ext cx="3506991" cy="1436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0" y="383590"/>
            <a:ext cx="3094672" cy="297525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Times New Roman"/>
              <a:buNone/>
            </a:pPr>
            <a:r>
              <a:rPr b="0" i="0" lang="en-US" sz="2100" u="none" cap="none" strike="noStrike">
                <a:solidFill>
                  <a:srgbClr val="2021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</a:t>
            </a:r>
            <a:r>
              <a:rPr b="0" i="0" lang="en-US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1199349" y="1057848"/>
            <a:ext cx="8714342" cy="28026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5588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SOFTWARE PRODUCT </a:t>
            </a:r>
            <a:r>
              <a:rPr b="1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</a:t>
            </a:r>
            <a:endParaRPr/>
          </a:p>
          <a:p>
            <a:pPr indent="-457200" lvl="0" marL="5588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b="1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PLAN AND IMPLEMENTATION</a:t>
            </a:r>
            <a:endParaRPr/>
          </a:p>
          <a:p>
            <a:pPr indent="-457200" lvl="0" marL="5588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b="1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CUSTOMER-ORIENTED WEB-PAGE </a:t>
            </a:r>
            <a:endParaRPr/>
          </a:p>
          <a:p>
            <a:pPr indent="-457200" lvl="0" marL="5588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b="1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CODING STANDARD AND TEAM WORK</a:t>
            </a:r>
            <a:endParaRPr/>
          </a:p>
          <a:p>
            <a:pPr indent="-457200" lvl="0" marL="5588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b="1" lang="en-US">
                <a:latin typeface="Times New Roman"/>
                <a:ea typeface="Times New Roman"/>
                <a:cs typeface="Times New Roman"/>
                <a:sym typeface="Times New Roman"/>
              </a:rPr>
              <a:t>PRESENT</a:t>
            </a:r>
            <a:r>
              <a:rPr b="1" lang="en-US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PROJECT AND CONCLUSION 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>
            <a:alpha val="34901"/>
          </a:srgbClr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6"/>
          <p:cNvSpPr txBox="1"/>
          <p:nvPr>
            <p:ph type="title"/>
          </p:nvPr>
        </p:nvSpPr>
        <p:spPr>
          <a:xfrm>
            <a:off x="1247839" y="1320150"/>
            <a:ext cx="3876911" cy="12302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400"/>
              <a:buFont typeface="Calibri"/>
              <a:buNone/>
            </a:pPr>
            <a:r>
              <a:rPr b="1" lang="en-US" sz="4000">
                <a:solidFill>
                  <a:srgbClr val="FF9800"/>
                </a:solidFill>
              </a:rPr>
              <a:t>DEMO</a:t>
            </a:r>
            <a:br>
              <a:rPr b="1" lang="en-US" sz="4000">
                <a:solidFill>
                  <a:srgbClr val="FF9800"/>
                </a:solidFill>
              </a:rPr>
            </a:br>
            <a:r>
              <a:rPr b="1" lang="en-US" sz="4000"/>
              <a:t>PROJECT</a:t>
            </a:r>
            <a:endParaRPr b="1" sz="4000"/>
          </a:p>
        </p:txBody>
      </p:sp>
      <p:sp>
        <p:nvSpPr>
          <p:cNvPr id="268" name="Google Shape;268;p36"/>
          <p:cNvSpPr txBox="1"/>
          <p:nvPr>
            <p:ph idx="1" type="body"/>
          </p:nvPr>
        </p:nvSpPr>
        <p:spPr>
          <a:xfrm>
            <a:off x="476664" y="2494151"/>
            <a:ext cx="3148259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Show and explain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Design customer-oriented web-page with projects of my team.</a:t>
            </a:r>
            <a:endParaRPr/>
          </a:p>
        </p:txBody>
      </p:sp>
      <p:sp>
        <p:nvSpPr>
          <p:cNvPr id="269" name="Google Shape;269;p3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70" name="Google Shape;270;p36"/>
          <p:cNvGrpSpPr/>
          <p:nvPr/>
        </p:nvGrpSpPr>
        <p:grpSpPr>
          <a:xfrm>
            <a:off x="297712" y="1453629"/>
            <a:ext cx="866236" cy="885533"/>
            <a:chOff x="2583100" y="2973775"/>
            <a:chExt cx="461550" cy="437200"/>
          </a:xfrm>
        </p:grpSpPr>
        <p:sp>
          <p:nvSpPr>
            <p:cNvPr id="271" name="Google Shape;271;p36"/>
            <p:cNvSpPr/>
            <p:nvPr/>
          </p:nvSpPr>
          <p:spPr>
            <a:xfrm>
              <a:off x="2701225" y="3315975"/>
              <a:ext cx="225300" cy="95000"/>
            </a:xfrm>
            <a:custGeom>
              <a:rect b="b" l="l" r="r" t="t"/>
              <a:pathLst>
                <a:path extrusionOk="0" fill="none" h="3800" w="9012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6"/>
            <p:cNvSpPr/>
            <p:nvPr/>
          </p:nvSpPr>
          <p:spPr>
            <a:xfrm>
              <a:off x="2583100" y="2973775"/>
              <a:ext cx="461550" cy="336125"/>
            </a:xfrm>
            <a:custGeom>
              <a:rect b="b" l="l" r="r" t="t"/>
              <a:pathLst>
                <a:path extrusionOk="0" fill="none" h="13445" w="18462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3" name="Google Shape;273;p36"/>
          <p:cNvGrpSpPr/>
          <p:nvPr/>
        </p:nvGrpSpPr>
        <p:grpSpPr>
          <a:xfrm>
            <a:off x="3553302" y="1263940"/>
            <a:ext cx="5311997" cy="2812301"/>
            <a:chOff x="1177450" y="241631"/>
            <a:chExt cx="6173152" cy="3616776"/>
          </a:xfrm>
        </p:grpSpPr>
        <p:sp>
          <p:nvSpPr>
            <p:cNvPr id="274" name="Google Shape;274;p36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6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78" name="Google Shape;27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46489" y="1453629"/>
            <a:ext cx="4138196" cy="2415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5" name="Google Shape;28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14844" y="6432796"/>
            <a:ext cx="1854304" cy="18543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anks For Listening Stock Photo - Download Image Now - iStock" id="287" name="Google Shape;287;p37"/>
          <p:cNvPicPr preferRelativeResize="0"/>
          <p:nvPr/>
        </p:nvPicPr>
        <p:blipFill rotWithShape="1">
          <a:blip r:embed="rId5">
            <a:alphaModFix/>
          </a:blip>
          <a:srcRect b="-770" l="-12980" r="13112" t="29470"/>
          <a:stretch/>
        </p:blipFill>
        <p:spPr>
          <a:xfrm>
            <a:off x="-661962" y="1068636"/>
            <a:ext cx="8561058" cy="4074864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7"/>
          <p:cNvSpPr txBox="1"/>
          <p:nvPr>
            <p:ph idx="4294967295" type="subTitle"/>
          </p:nvPr>
        </p:nvSpPr>
        <p:spPr>
          <a:xfrm>
            <a:off x="1761972" y="2577708"/>
            <a:ext cx="4530725" cy="7842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1" lang="en-US" sz="2800" u="none" cap="none" strike="noStrike">
                <a:solidFill>
                  <a:schemeClr val="dk1"/>
                </a:solidFill>
                <a:latin typeface="Lily Script One"/>
                <a:ea typeface="Lily Script One"/>
                <a:cs typeface="Lily Script One"/>
                <a:sym typeface="Lily Script One"/>
              </a:rPr>
              <a:t>Any questions?</a:t>
            </a:r>
            <a:endParaRPr b="0" i="1" sz="2800" u="none" cap="none" strike="noStrike">
              <a:solidFill>
                <a:schemeClr val="dk1"/>
              </a:solidFill>
              <a:latin typeface="Lily Script One"/>
              <a:ea typeface="Lily Script One"/>
              <a:cs typeface="Lily Script One"/>
              <a:sym typeface="Lily Script On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/>
        </p:nvSpPr>
        <p:spPr>
          <a:xfrm>
            <a:off x="940151" y="1285702"/>
            <a:ext cx="7223347" cy="346414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608474" y="657150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-US" sz="2400">
                <a:latin typeface="Times New Roman"/>
                <a:ea typeface="Times New Roman"/>
                <a:cs typeface="Times New Roman"/>
                <a:sym typeface="Times New Roman"/>
              </a:rPr>
              <a:t>Project Introduction</a:t>
            </a:r>
            <a:r>
              <a:rPr b="1" lang="en-US" sz="2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b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752475" y="1320438"/>
            <a:ext cx="7633780" cy="268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180975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 sz="2000">
                <a:latin typeface="Times New Roman"/>
                <a:ea typeface="Times New Roman"/>
                <a:cs typeface="Times New Roman"/>
                <a:sym typeface="Times New Roman"/>
              </a:rPr>
              <a:t>Internet Cafe Management Software is a simple PHP/MySQL project that can help a certain coffee shop  to manage invoices or customer orders and receipts. </a:t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80975" lvl="0" marL="17145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 sz="2000">
                <a:latin typeface="Times New Roman"/>
                <a:ea typeface="Times New Roman"/>
                <a:cs typeface="Times New Roman"/>
                <a:sym typeface="Times New Roman"/>
              </a:rPr>
              <a:t>This system stores a list of menus or products that a cafe or restaurant serves with their prices, and a list of products sorted by category.</a:t>
            </a:r>
            <a:endParaRPr/>
          </a:p>
          <a:p>
            <a:pPr indent="-180975" lvl="0" marL="17145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-US" sz="2000">
                <a:latin typeface="Times New Roman"/>
                <a:ea typeface="Times New Roman"/>
                <a:cs typeface="Times New Roman"/>
                <a:sym typeface="Times New Roman"/>
              </a:rPr>
              <a:t>This being a Desktop based application is extremely accessible. Information and Records are overseen in incorporated data set. Information is secured and simple to recover, store , and examine</a:t>
            </a:r>
            <a:endParaRPr/>
          </a:p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0" y="383590"/>
            <a:ext cx="3094672" cy="297525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Montserrat"/>
              <a:buNone/>
            </a:pPr>
            <a:r>
              <a:rPr b="0" i="0" lang="en-US" sz="2100" u="none" cap="none" strike="noStrike">
                <a:solidFill>
                  <a:srgbClr val="2021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r>
              <a:rPr b="0" i="0" lang="en-US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E6E4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714375" y="1358719"/>
            <a:ext cx="7924800" cy="28688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Function requested by the client(Group 4)</a:t>
            </a:r>
            <a:endParaRPr/>
          </a:p>
          <a:p>
            <a:pPr indent="-514350" lvl="0" marL="51435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Project implementation</a:t>
            </a:r>
            <a:endParaRPr/>
          </a:p>
        </p:txBody>
      </p:sp>
      <p:sp>
        <p:nvSpPr>
          <p:cNvPr id="129" name="Google Shape;129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p20"/>
          <p:cNvSpPr txBox="1"/>
          <p:nvPr/>
        </p:nvSpPr>
        <p:spPr>
          <a:xfrm>
            <a:off x="0" y="374253"/>
            <a:ext cx="5674754" cy="297525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2021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PLAN AND IMPLEMENTATION</a:t>
            </a:r>
            <a:r>
              <a:rPr b="0" i="0" lang="en-US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13774" y="2653696"/>
            <a:ext cx="2075992" cy="2075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uzzle" id="137" name="Google Shape;137;p21"/>
          <p:cNvPicPr preferRelativeResize="0"/>
          <p:nvPr/>
        </p:nvPicPr>
        <p:blipFill rotWithShape="1">
          <a:blip r:embed="rId3">
            <a:alphaModFix/>
          </a:blip>
          <a:srcRect b="2406" l="0" r="-2" t="0"/>
          <a:stretch/>
        </p:blipFill>
        <p:spPr>
          <a:xfrm>
            <a:off x="15" y="8"/>
            <a:ext cx="7335426" cy="477850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>
            <p:ph type="ctrTitle"/>
          </p:nvPr>
        </p:nvSpPr>
        <p:spPr>
          <a:xfrm>
            <a:off x="4676775" y="1923153"/>
            <a:ext cx="4467225" cy="14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0000" lIns="180000" spcFirstLastPara="1" rIns="252000" wrap="square" tIns="180000">
            <a:norm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Times New Roman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Function requested</a:t>
            </a:r>
            <a:endParaRPr/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4676775" y="3381153"/>
            <a:ext cx="4467225" cy="555916"/>
          </a:xfrm>
          <a:prstGeom prst="rect">
            <a:avLst/>
          </a:prstGeom>
          <a:solidFill>
            <a:srgbClr val="0070C0">
              <a:alpha val="80000"/>
            </a:srgbClr>
          </a:solidFill>
          <a:ln>
            <a:noFill/>
          </a:ln>
        </p:spPr>
        <p:txBody>
          <a:bodyPr anchorCtr="0" anchor="t" bIns="180000" lIns="180000" spcFirstLastPara="1" rIns="252000" wrap="square" tIns="1800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b="1" lang="en-US" sz="1800">
                <a:latin typeface="Times New Roman"/>
                <a:ea typeface="Times New Roman"/>
                <a:cs typeface="Times New Roman"/>
                <a:sym typeface="Times New Roman"/>
              </a:rPr>
              <a:t>Organization of work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21"/>
          <p:cNvSpPr txBox="1"/>
          <p:nvPr>
            <p:ph idx="12" type="sldNum"/>
          </p:nvPr>
        </p:nvSpPr>
        <p:spPr>
          <a:xfrm>
            <a:off x="8820000" y="4778513"/>
            <a:ext cx="324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683703" y="758872"/>
            <a:ext cx="7886700" cy="7358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</a:pPr>
            <a:r>
              <a:rPr lang="en-US"/>
              <a:t>REQUIREMENT</a:t>
            </a:r>
            <a:endParaRPr/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723900" y="1549608"/>
            <a:ext cx="7786688" cy="3017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</a:rPr>
              <a:t>Check and add computer users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</a:rPr>
              <a:t>Fast service payment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</a:rPr>
              <a:t>M</a:t>
            </a:r>
            <a:r>
              <a:rPr b="1" lang="en-US" sz="2400">
                <a:solidFill>
                  <a:schemeClr val="dk1"/>
                </a:solidFill>
              </a:rPr>
              <a:t>anage and a</a:t>
            </a:r>
            <a:r>
              <a:rPr b="1" lang="en-US" sz="2400">
                <a:solidFill>
                  <a:schemeClr val="dk1"/>
                </a:solidFill>
              </a:rPr>
              <a:t>llocate staff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</a:rPr>
              <a:t>Reporting and organization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</a:rPr>
              <a:t>Additional functions are added to the system</a:t>
            </a:r>
            <a:endParaRPr/>
          </a:p>
          <a:p>
            <a:pPr indent="-285750" lvl="0" marL="6858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b="1" lang="en-US" sz="2400">
                <a:solidFill>
                  <a:schemeClr val="dk1"/>
                </a:solidFill>
              </a:rPr>
              <a:t>Announce on home page, change system name and background interface.</a:t>
            </a:r>
            <a:endParaRPr/>
          </a:p>
        </p:txBody>
      </p:sp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0" y="374253"/>
            <a:ext cx="2787267" cy="297525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2021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PLAN</a:t>
            </a:r>
            <a:r>
              <a:rPr b="0" i="0" lang="en-US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628650" y="52301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-US" sz="2400">
                <a:latin typeface="Times New Roman"/>
                <a:ea typeface="Times New Roman"/>
                <a:cs typeface="Times New Roman"/>
                <a:sym typeface="Times New Roman"/>
              </a:rPr>
              <a:t>Introduction PHP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3618361" y="1528332"/>
            <a:ext cx="5371405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71450" lvl="0" marL="171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PHP is an acronym for "PHP: Hypertext Preprocessor"</a:t>
            </a:r>
            <a:endParaRPr/>
          </a:p>
          <a:p>
            <a:pPr indent="-171450" lvl="0" marL="17145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PHP is a widely-used, open source scripting language</a:t>
            </a:r>
            <a:endParaRPr/>
          </a:p>
          <a:p>
            <a:pPr indent="-171450" lvl="0" marL="17145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PHP scripts are executed on the server</a:t>
            </a:r>
            <a:endParaRPr/>
          </a:p>
          <a:p>
            <a:pPr indent="-171450" lvl="0" marL="17145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PHP is free to download and use</a:t>
            </a:r>
            <a:endParaRPr sz="1800"/>
          </a:p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8" name="Google Shape;158;p23"/>
          <p:cNvSpPr txBox="1"/>
          <p:nvPr/>
        </p:nvSpPr>
        <p:spPr>
          <a:xfrm>
            <a:off x="0" y="374253"/>
            <a:ext cx="4186410" cy="297525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2021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IMPLEMENTATION</a:t>
            </a:r>
            <a:r>
              <a:rPr b="0" i="0" lang="en-US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9" name="Google Shape;15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www.netsolutions.com/insights/wp-content/uploads/2021/01/What-is-PHP-for-Web-Development.jpg" id="160" name="Google Shape;160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950" y="1607585"/>
            <a:ext cx="3441990" cy="2065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628650" y="52301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lang="en-US" sz="2400">
                <a:latin typeface="Times New Roman"/>
                <a:ea typeface="Times New Roman"/>
                <a:cs typeface="Times New Roman"/>
                <a:sym typeface="Times New Roman"/>
              </a:rPr>
              <a:t>Application Installer</a:t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778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PHP</a:t>
            </a:r>
            <a:endParaRPr/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MySQL</a:t>
            </a:r>
            <a:endParaRPr/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phpMyAdmin</a:t>
            </a:r>
            <a:endParaRPr/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HTML/CSS</a:t>
            </a:r>
            <a:endParaRPr/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>
                <a:latin typeface="Times New Roman"/>
                <a:ea typeface="Times New Roman"/>
                <a:cs typeface="Times New Roman"/>
                <a:sym typeface="Times New Roman"/>
              </a:rPr>
              <a:t>JQUERY,JAVASCRIPTBitamine-Red</a:t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0" y="374253"/>
            <a:ext cx="3272010" cy="297525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2021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INSTALL PROGRAM</a:t>
            </a:r>
            <a:r>
              <a:rPr b="0" i="0" lang="en-US" sz="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9" name="Google Shape;16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spsstutoriales.com/wp-content/uploads/2019/10/Xampp-Windows-PC.jpg" id="170" name="Google Shape;17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83073" y="1229793"/>
            <a:ext cx="4406693" cy="2640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6" name="Google Shape;176;p25"/>
          <p:cNvSpPr txBox="1"/>
          <p:nvPr/>
        </p:nvSpPr>
        <p:spPr>
          <a:xfrm>
            <a:off x="0" y="374253"/>
            <a:ext cx="2209800" cy="297525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rgbClr val="2021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STRUCTURE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041" y="98316"/>
            <a:ext cx="838725" cy="434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www.phptutorial.net/wp-content/uploads/2021/03/What-is-PHP-How-PHP-works.png" id="178" name="Google Shape;17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1450" y="922711"/>
            <a:ext cx="8611556" cy="34968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